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4" r:id="rId6"/>
    <p:sldId id="270" r:id="rId7"/>
    <p:sldId id="260" r:id="rId8"/>
    <p:sldId id="267" r:id="rId9"/>
    <p:sldId id="266" r:id="rId10"/>
    <p:sldId id="269" r:id="rId11"/>
    <p:sldId id="268" r:id="rId12"/>
    <p:sldId id="271" r:id="rId13"/>
    <p:sldId id="273" r:id="rId14"/>
    <p:sldId id="275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Knjiga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STANOVNIŠTVO</c:v>
          </c:tx>
          <c:invertIfNegative val="0"/>
          <c:cat>
            <c:numRef>
              <c:f>List1!$A$1:$A$14</c:f>
              <c:numCache>
                <c:formatCode>General</c:formatCode>
                <c:ptCount val="14"/>
                <c:pt idx="0">
                  <c:v>1880</c:v>
                </c:pt>
                <c:pt idx="1">
                  <c:v>1890</c:v>
                </c:pt>
                <c:pt idx="2">
                  <c:v>1900</c:v>
                </c:pt>
                <c:pt idx="3">
                  <c:v>1910</c:v>
                </c:pt>
                <c:pt idx="4">
                  <c:v>1921</c:v>
                </c:pt>
                <c:pt idx="5">
                  <c:v>1931</c:v>
                </c:pt>
                <c:pt idx="6">
                  <c:v>1948</c:v>
                </c:pt>
                <c:pt idx="7">
                  <c:v>1953</c:v>
                </c:pt>
                <c:pt idx="8">
                  <c:v>1961</c:v>
                </c:pt>
                <c:pt idx="9">
                  <c:v>1971</c:v>
                </c:pt>
                <c:pt idx="10">
                  <c:v>1981</c:v>
                </c:pt>
                <c:pt idx="11">
                  <c:v>1991</c:v>
                </c:pt>
                <c:pt idx="12">
                  <c:v>2001</c:v>
                </c:pt>
                <c:pt idx="13">
                  <c:v>2011</c:v>
                </c:pt>
              </c:numCache>
            </c:numRef>
          </c:cat>
          <c:val>
            <c:numRef>
              <c:f>List1!$B$1:$B$14</c:f>
              <c:numCache>
                <c:formatCode>General</c:formatCode>
                <c:ptCount val="14"/>
                <c:pt idx="0">
                  <c:v>324</c:v>
                </c:pt>
                <c:pt idx="1">
                  <c:v>330</c:v>
                </c:pt>
                <c:pt idx="2">
                  <c:v>386</c:v>
                </c:pt>
                <c:pt idx="3">
                  <c:v>408</c:v>
                </c:pt>
                <c:pt idx="4">
                  <c:v>0</c:v>
                </c:pt>
                <c:pt idx="5">
                  <c:v>0</c:v>
                </c:pt>
                <c:pt idx="6">
                  <c:v>298</c:v>
                </c:pt>
                <c:pt idx="7">
                  <c:v>129</c:v>
                </c:pt>
                <c:pt idx="8">
                  <c:v>179</c:v>
                </c:pt>
                <c:pt idx="9">
                  <c:v>125</c:v>
                </c:pt>
                <c:pt idx="10">
                  <c:v>114</c:v>
                </c:pt>
                <c:pt idx="11">
                  <c:v>137</c:v>
                </c:pt>
                <c:pt idx="12">
                  <c:v>124</c:v>
                </c:pt>
                <c:pt idx="13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550208"/>
        <c:axId val="129551744"/>
        <c:axId val="0"/>
      </c:bar3DChart>
      <c:catAx>
        <c:axId val="12955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551744"/>
        <c:crosses val="autoZero"/>
        <c:auto val="1"/>
        <c:lblAlgn val="ctr"/>
        <c:lblOffset val="100"/>
        <c:noMultiLvlLbl val="0"/>
      </c:catAx>
      <c:valAx>
        <c:axId val="12955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550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9B7-0739-4383-9EC7-F0669565527D}" type="datetimeFigureOut">
              <a:rPr lang="hr-HR" smtClean="0"/>
              <a:t>6.5.2013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89B8-95C8-4197-957C-1DE66022D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29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9B7-0739-4383-9EC7-F0669565527D}" type="datetimeFigureOut">
              <a:rPr lang="hr-HR" smtClean="0"/>
              <a:t>6.5.2013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89B8-95C8-4197-957C-1DE66022D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68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9B7-0739-4383-9EC7-F0669565527D}" type="datetimeFigureOut">
              <a:rPr lang="hr-HR" smtClean="0"/>
              <a:t>6.5.2013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89B8-95C8-4197-957C-1DE66022D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56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9B7-0739-4383-9EC7-F0669565527D}" type="datetimeFigureOut">
              <a:rPr lang="hr-HR" smtClean="0"/>
              <a:t>6.5.2013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89B8-95C8-4197-957C-1DE66022D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791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9B7-0739-4383-9EC7-F0669565527D}" type="datetimeFigureOut">
              <a:rPr lang="hr-HR" smtClean="0"/>
              <a:t>6.5.2013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89B8-95C8-4197-957C-1DE66022D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810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9B7-0739-4383-9EC7-F0669565527D}" type="datetimeFigureOut">
              <a:rPr lang="hr-HR" smtClean="0"/>
              <a:t>6.5.2013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89B8-95C8-4197-957C-1DE66022D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30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9B7-0739-4383-9EC7-F0669565527D}" type="datetimeFigureOut">
              <a:rPr lang="hr-HR" smtClean="0"/>
              <a:t>6.5.2013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89B8-95C8-4197-957C-1DE66022D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14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9B7-0739-4383-9EC7-F0669565527D}" type="datetimeFigureOut">
              <a:rPr lang="hr-HR" smtClean="0"/>
              <a:t>6.5.2013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89B8-95C8-4197-957C-1DE66022D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147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9B7-0739-4383-9EC7-F0669565527D}" type="datetimeFigureOut">
              <a:rPr lang="hr-HR" smtClean="0"/>
              <a:t>6.5.2013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89B8-95C8-4197-957C-1DE66022D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168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9B7-0739-4383-9EC7-F0669565527D}" type="datetimeFigureOut">
              <a:rPr lang="hr-HR" smtClean="0"/>
              <a:t>6.5.2013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89B8-95C8-4197-957C-1DE66022D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195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9B7-0739-4383-9EC7-F0669565527D}" type="datetimeFigureOut">
              <a:rPr lang="hr-HR" smtClean="0"/>
              <a:t>6.5.2013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89B8-95C8-4197-957C-1DE66022D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294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69B7-0739-4383-9EC7-F0669565527D}" type="datetimeFigureOut">
              <a:rPr lang="hr-HR" smtClean="0"/>
              <a:t>6.5.2013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89B8-95C8-4197-957C-1DE66022D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18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e/ef/Istria_County_OpenStreetMap.sv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8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PLOMIN</a:t>
            </a:r>
            <a:endParaRPr lang="hr-HR" sz="8800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b="1" dirty="0" smtClean="0">
              <a:effectLst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29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latin typeface="Arial" pitchFamily="34" charset="0"/>
                <a:cs typeface="Arial" pitchFamily="34" charset="0"/>
              </a:rPr>
              <a:t>Plominski natpis</a:t>
            </a:r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63688" y="908720"/>
            <a:ext cx="5472608" cy="3810000"/>
          </a:xfrm>
        </p:spPr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15798" y="4797152"/>
            <a:ext cx="5486400" cy="1224136"/>
          </a:xfrm>
        </p:spPr>
        <p:txBody>
          <a:bodyPr>
            <a:noAutofit/>
          </a:bodyPr>
          <a:lstStyle/>
          <a:p>
            <a:pPr algn="ctr"/>
            <a:r>
              <a:rPr lang="hr-HR" sz="1600" dirty="0">
                <a:latin typeface="Arial" pitchFamily="34" charset="0"/>
                <a:cs typeface="Arial" pitchFamily="34" charset="0"/>
              </a:rPr>
              <a:t>Plominski natpis je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uzidan 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na vanjskom zidu crkve sv. </a:t>
            </a:r>
            <a:r>
              <a:rPr lang="hr-HR" sz="1600" dirty="0" err="1">
                <a:latin typeface="Arial" pitchFamily="34" charset="0"/>
                <a:cs typeface="Arial" pitchFamily="34" charset="0"/>
              </a:rPr>
              <a:t>Jurja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Plominu.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Pred postavlja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se da reljef prikazuje Sv. </a:t>
            </a:r>
            <a:r>
              <a:rPr lang="hr-HR" sz="1600" dirty="0" err="1" smtClean="0">
                <a:latin typeface="Arial" pitchFamily="34" charset="0"/>
                <a:cs typeface="Arial" pitchFamily="34" charset="0"/>
              </a:rPr>
              <a:t>Jurja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 po kojem je i crkva dobila ime na kojoj se reljef nalazi. Iznad reljefa piše: OVO JE PISAO S…</a:t>
            </a:r>
            <a:endParaRPr lang="hr-H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48" y="90872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3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TE Plomin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95736" y="5373216"/>
            <a:ext cx="4752528" cy="11129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1600" dirty="0"/>
              <a:t>Sastoji se od TE Plomin 1 (sagrađene 1969.) i TE Plomin 2 (sagrađene 2000</a:t>
            </a:r>
            <a:r>
              <a:rPr lang="vi-VN" sz="1600" dirty="0" smtClean="0"/>
              <a:t>.)</a:t>
            </a:r>
            <a:r>
              <a:rPr lang="hr-HR" sz="1600" dirty="0" smtClean="0"/>
              <a:t>.</a:t>
            </a:r>
            <a:r>
              <a:rPr lang="vi-VN" sz="1600" dirty="0" smtClean="0"/>
              <a:t> Ukupna </a:t>
            </a:r>
            <a:r>
              <a:rPr lang="vi-VN" sz="1600" dirty="0"/>
              <a:t>snaga termoelektrane iznosi oko 330 </a:t>
            </a:r>
            <a:r>
              <a:rPr lang="vi-VN" sz="1600" dirty="0" smtClean="0"/>
              <a:t>MW</a:t>
            </a:r>
            <a:r>
              <a:rPr lang="hr-HR" sz="1600" dirty="0"/>
              <a:t>.</a:t>
            </a:r>
            <a:r>
              <a:rPr lang="hr-HR" sz="1600" dirty="0" smtClean="0"/>
              <a:t> </a:t>
            </a:r>
            <a:r>
              <a:rPr lang="vi-VN" sz="1600" dirty="0" smtClean="0"/>
              <a:t>S </a:t>
            </a:r>
            <a:r>
              <a:rPr lang="vi-VN" sz="1600" dirty="0"/>
              <a:t>visinom od 340 metara, dimnjak TE Plomin najviša je građevina u </a:t>
            </a:r>
            <a:r>
              <a:rPr lang="vi-VN" sz="1600" dirty="0" smtClean="0"/>
              <a:t>Hrvatskoj</a:t>
            </a:r>
            <a:r>
              <a:rPr lang="hr-HR" sz="1600" dirty="0" smtClean="0"/>
              <a:t>. </a:t>
            </a:r>
            <a:endParaRPr lang="hr-H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44" y="1143667"/>
            <a:ext cx="5543391" cy="415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9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6642" y="40466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latin typeface="Arial" pitchFamily="34" charset="0"/>
                <a:cs typeface="Arial" pitchFamily="34" charset="0"/>
              </a:rPr>
              <a:t>Plominski zaljev</a:t>
            </a:r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</a:rPr>
              <a:t>TE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proizvodi struju iz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ugljen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a koji se dovozi tankerima iz inozemstva. Pogonskom trakom u zatvorenom sustavu ugljen se prevozi od tankera do TE tako da se smanji zagađenja okoliša.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538192" cy="41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486400" cy="566738"/>
          </a:xfrm>
        </p:spPr>
        <p:txBody>
          <a:bodyPr/>
          <a:lstStyle/>
          <a:p>
            <a:pPr algn="ctr"/>
            <a:r>
              <a:rPr lang="hr-HR" dirty="0" err="1" smtClean="0"/>
              <a:t>Copacabana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35696" y="5157192"/>
            <a:ext cx="5486400" cy="804862"/>
          </a:xfrm>
        </p:spPr>
        <p:txBody>
          <a:bodyPr/>
          <a:lstStyle/>
          <a:p>
            <a:pPr algn="ctr"/>
            <a:r>
              <a:rPr lang="hr-HR" dirty="0">
                <a:latin typeface="Arial" pitchFamily="34" charset="0"/>
                <a:cs typeface="Arial" pitchFamily="34" charset="0"/>
              </a:rPr>
              <a:t>U novije vrijeme napravljena je plaža koju mještani zovu  „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Copacabana</a:t>
            </a:r>
            <a:r>
              <a:rPr lang="hr-HR" dirty="0">
                <a:latin typeface="Arial" pitchFamily="34" charset="0"/>
                <a:cs typeface="Arial" pitchFamily="34" charset="0"/>
              </a:rPr>
              <a:t>” na kojoj se ja povremeno kupam</a:t>
            </a:r>
            <a:r>
              <a:rPr lang="hr-HR" dirty="0"/>
              <a:t>.</a:t>
            </a:r>
          </a:p>
          <a:p>
            <a:pPr algn="ctr"/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6" b="16286"/>
          <a:stretch>
            <a:fillRect/>
          </a:stretch>
        </p:blipFill>
        <p:spPr bwMode="auto">
          <a:xfrm>
            <a:off x="2195736" y="1484784"/>
            <a:ext cx="4512633" cy="33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7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800" smtClean="0">
                <a:solidFill>
                  <a:srgbClr val="FF0000"/>
                </a:solidFill>
                <a:latin typeface="Bradley Hand ITC" pitchFamily="66" charset="0"/>
              </a:rPr>
              <a:t>KRAJ :D</a:t>
            </a:r>
            <a:endParaRPr lang="hr-HR" sz="8800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66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effectLst/>
                <a:latin typeface="Arial" pitchFamily="34" charset="0"/>
                <a:cs typeface="Arial" pitchFamily="34" charset="0"/>
              </a:rPr>
              <a:t>Plomin (tal. :</a:t>
            </a:r>
            <a:r>
              <a:rPr lang="hr-HR" dirty="0" err="1" smtClean="0">
                <a:effectLst/>
                <a:latin typeface="Arial" pitchFamily="34" charset="0"/>
                <a:cs typeface="Arial" pitchFamily="34" charset="0"/>
              </a:rPr>
              <a:t>Fianona</a:t>
            </a:r>
            <a:r>
              <a:rPr lang="hr-HR" dirty="0" smtClean="0">
                <a:effectLst/>
                <a:latin typeface="Arial" pitchFamily="34" charset="0"/>
                <a:cs typeface="Arial" pitchFamily="34" charset="0"/>
              </a:rPr>
              <a:t>) je malo staro naselje u općini Kršan, na jugoistočnoj obali Istre, nadomak grada Labina.</a:t>
            </a:r>
          </a:p>
          <a:p>
            <a:endParaRPr lang="hr-HR" b="1" dirty="0" smtClean="0">
              <a:effectLst/>
            </a:endParaRPr>
          </a:p>
          <a:p>
            <a:endParaRPr lang="hr-HR" dirty="0"/>
          </a:p>
        </p:txBody>
      </p:sp>
      <p:pic>
        <p:nvPicPr>
          <p:cNvPr id="1030" name="Picture 6" descr="Datoteka:Istria County OpenStreetMap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2804882" cy="40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a 1"/>
          <p:cNvSpPr/>
          <p:nvPr/>
        </p:nvSpPr>
        <p:spPr>
          <a:xfrm rot="10800000" flipV="1">
            <a:off x="5364088" y="4103361"/>
            <a:ext cx="7201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20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40502"/>
              </p:ext>
            </p:extLst>
          </p:nvPr>
        </p:nvGraphicFramePr>
        <p:xfrm>
          <a:off x="467544" y="1844824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Županija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Istarska županija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Općina/Grad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Kršan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Najbliži veći grad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Labin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Stanovništvo</a:t>
                      </a:r>
                      <a:r>
                        <a:rPr lang="hr-HR" baseline="0" dirty="0" smtClean="0"/>
                        <a:t> (2011.)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128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Auto oznaka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PU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Pošta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effectLst/>
                        </a:rPr>
                        <a:t>52234 Plomin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3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Rezervirano mjesto sadržaja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697780"/>
              </p:ext>
            </p:extLst>
          </p:nvPr>
        </p:nvGraphicFramePr>
        <p:xfrm>
          <a:off x="467544" y="105273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02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pisani trag o Plominu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Arial" pitchFamily="34" charset="0"/>
                <a:cs typeface="Arial" pitchFamily="34" charset="0"/>
              </a:rPr>
              <a:t>Prvi pisani trag o starom Plominu datira iz otprilike 100 godina p.n.e. (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Artemidor</a:t>
            </a:r>
            <a:r>
              <a:rPr lang="hr-HR" dirty="0">
                <a:latin typeface="Arial" pitchFamily="34" charset="0"/>
                <a:cs typeface="Arial" pitchFamily="34" charset="0"/>
              </a:rPr>
              <a:t> iz Efeza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hr-HR" dirty="0" smtClean="0"/>
              <a:t> </a:t>
            </a:r>
            <a:r>
              <a:rPr lang="hr-HR" dirty="0" smtClean="0">
                <a:effectLst/>
                <a:latin typeface="Arial" pitchFamily="34" charset="0"/>
                <a:cs typeface="Arial" pitchFamily="34" charset="0"/>
              </a:rPr>
              <a:t>Stari naziv Plomina je </a:t>
            </a:r>
            <a:r>
              <a:rPr lang="hr-HR" dirty="0" err="1" smtClean="0">
                <a:effectLst/>
                <a:latin typeface="Arial" pitchFamily="34" charset="0"/>
                <a:cs typeface="Arial" pitchFamily="34" charset="0"/>
              </a:rPr>
              <a:t>Flanona</a:t>
            </a:r>
            <a:r>
              <a:rPr lang="hr-HR" dirty="0" smtClean="0">
                <a:effectLst/>
                <a:latin typeface="Arial" pitchFamily="34" charset="0"/>
                <a:cs typeface="Arial" pitchFamily="34" charset="0"/>
              </a:rPr>
              <a:t>, a dali su ga svom naselju pretpovijesni stanovnici. Naziv </a:t>
            </a:r>
            <a:r>
              <a:rPr lang="hr-HR" dirty="0" err="1" smtClean="0">
                <a:effectLst/>
                <a:latin typeface="Arial" pitchFamily="34" charset="0"/>
                <a:cs typeface="Arial" pitchFamily="34" charset="0"/>
              </a:rPr>
              <a:t>Flanona</a:t>
            </a:r>
            <a:r>
              <a:rPr lang="hr-HR" dirty="0" smtClean="0">
                <a:effectLst/>
                <a:latin typeface="Arial" pitchFamily="34" charset="0"/>
                <a:cs typeface="Arial" pitchFamily="34" charset="0"/>
              </a:rPr>
              <a:t> zadržali su i </a:t>
            </a:r>
            <a:r>
              <a:rPr lang="hr-HR" dirty="0" err="1" smtClean="0">
                <a:effectLst/>
                <a:latin typeface="Arial" pitchFamily="34" charset="0"/>
                <a:cs typeface="Arial" pitchFamily="34" charset="0"/>
              </a:rPr>
              <a:t>rimljani</a:t>
            </a:r>
            <a:r>
              <a:rPr lang="hr-HR" dirty="0" smtClean="0">
                <a:effectLst/>
                <a:latin typeface="Arial" pitchFamily="34" charset="0"/>
                <a:cs typeface="Arial" pitchFamily="34" charset="0"/>
              </a:rPr>
              <a:t>, a cijeli Kvarnerski zaljev nazvali su po </a:t>
            </a:r>
            <a:r>
              <a:rPr lang="hr-HR" dirty="0" err="1" smtClean="0">
                <a:effectLst/>
                <a:latin typeface="Arial" pitchFamily="34" charset="0"/>
                <a:cs typeface="Arial" pitchFamily="34" charset="0"/>
              </a:rPr>
              <a:t>Flanoni</a:t>
            </a:r>
            <a:r>
              <a:rPr lang="hr-HR" dirty="0" smtClean="0">
                <a:effectLst/>
                <a:latin typeface="Arial" pitchFamily="34" charset="0"/>
                <a:cs typeface="Arial" pitchFamily="34" charset="0"/>
              </a:rPr>
              <a:t> Sinus </a:t>
            </a:r>
            <a:r>
              <a:rPr lang="hr-HR" dirty="0" err="1" smtClean="0">
                <a:effectLst/>
                <a:latin typeface="Arial" pitchFamily="34" charset="0"/>
                <a:cs typeface="Arial" pitchFamily="34" charset="0"/>
              </a:rPr>
              <a:t>Flanaticus</a:t>
            </a:r>
            <a:r>
              <a:rPr lang="hr-HR" dirty="0" smtClean="0"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7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err="1" smtClean="0">
                <a:latin typeface="Arial" pitchFamily="34" charset="0"/>
                <a:cs typeface="Arial" pitchFamily="34" charset="0"/>
              </a:rPr>
              <a:t>Flanona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vi-VN" dirty="0">
                <a:latin typeface="Arial" pitchFamily="34" charset="0"/>
                <a:cs typeface="Arial" pitchFamily="34" charset="0"/>
              </a:rPr>
              <a:t>izgrađena u rimsko doba,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iznad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istoimene uvale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Sadašnje kuće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u gradu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su stare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nekoliko </a:t>
            </a:r>
            <a:r>
              <a:rPr lang="vi-VN" dirty="0">
                <a:latin typeface="Arial" pitchFamily="34" charset="0"/>
                <a:cs typeface="Arial" pitchFamily="34" charset="0"/>
              </a:rPr>
              <a:t>stotina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godina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te su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izgrađen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na ostacima izvornih rimskih kuća. Zidovi datiraju iz 9. stoljeća.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Znamenitosti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Najveće znamenitosti su: crkva Blažene Djevice Marije, crkva </a:t>
            </a:r>
            <a:r>
              <a:rPr lang="hr-HR" dirty="0">
                <a:latin typeface="Arial" pitchFamily="34" charset="0"/>
                <a:cs typeface="Arial" pitchFamily="34" charset="0"/>
              </a:rPr>
              <a:t>s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v.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Jurja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Starog, Plominski natpis i TE Plomin.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122" name="Picture 2" descr="http://upload.wikimedia.org/wikipedia/hr/e/e4/Kr%C5%A1an_(grb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16478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797152"/>
            <a:ext cx="5486400" cy="1375048"/>
          </a:xfrm>
        </p:spPr>
        <p:txBody>
          <a:bodyPr/>
          <a:lstStyle/>
          <a:p>
            <a:pPr algn="ctr"/>
            <a:r>
              <a:rPr lang="vi-VN" sz="2000" dirty="0"/>
              <a:t>Župna crkva Blažene Djevice Marije </a:t>
            </a:r>
            <a:r>
              <a:rPr lang="hr-HR" sz="2000" dirty="0" smtClean="0"/>
              <a:t>potječe</a:t>
            </a:r>
            <a:r>
              <a:rPr lang="vi-VN" sz="2000" dirty="0" smtClean="0"/>
              <a:t> </a:t>
            </a:r>
            <a:r>
              <a:rPr lang="vi-VN" sz="2000" dirty="0"/>
              <a:t>iz 15. st., s gotičkim raspelom, kamenom kustodijom s glagoljičkim natpisom, drvenim kipovima svetaca te oltarom iz 17. st.</a:t>
            </a:r>
          </a:p>
          <a:p>
            <a:endParaRPr lang="hr-H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r="559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3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>
            <a:noAutofit/>
          </a:bodyPr>
          <a:lstStyle/>
          <a:p>
            <a:pPr algn="ctr"/>
            <a:r>
              <a:rPr lang="vi-VN" sz="2000" dirty="0" smtClean="0"/>
              <a:t>Crkvica </a:t>
            </a:r>
            <a:r>
              <a:rPr lang="vi-VN" sz="2000" dirty="0"/>
              <a:t>sv. Jurja Starog je iz 11. st., s kasnoantičkim reljefom </a:t>
            </a:r>
            <a:r>
              <a:rPr lang="vi-VN" sz="2000" dirty="0" smtClean="0"/>
              <a:t>i </a:t>
            </a:r>
            <a:r>
              <a:rPr lang="vi-VN" sz="2000" dirty="0"/>
              <a:t>glagoljičkim spomenikom – </a:t>
            </a:r>
            <a:r>
              <a:rPr lang="vi-VN" sz="2000" i="1" dirty="0"/>
              <a:t>Plominskim natpisom</a:t>
            </a:r>
            <a:r>
              <a:rPr lang="vi-VN" sz="2000" dirty="0"/>
              <a:t>. Uz nju je očuvan i romanički zvonik.</a:t>
            </a:r>
            <a:endParaRPr lang="hr-H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00234"/>
            <a:ext cx="5544616" cy="415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3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369</Words>
  <Application>Microsoft Office PowerPoint</Application>
  <PresentationFormat>Prikaz na zaslonu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Tema sustava Office</vt:lpstr>
      <vt:lpstr>PLOMIN</vt:lpstr>
      <vt:lpstr>PowerPointova prezentacija</vt:lpstr>
      <vt:lpstr>PowerPointova prezentacija</vt:lpstr>
      <vt:lpstr>PowerPointova prezentacija</vt:lpstr>
      <vt:lpstr>Prvi pisani trag o Plominu</vt:lpstr>
      <vt:lpstr>PowerPointova prezentacija</vt:lpstr>
      <vt:lpstr>Znamenitosti</vt:lpstr>
      <vt:lpstr>PowerPointova prezentacija</vt:lpstr>
      <vt:lpstr>PowerPointova prezentacija</vt:lpstr>
      <vt:lpstr>Plominski natpis</vt:lpstr>
      <vt:lpstr>TE Plomin</vt:lpstr>
      <vt:lpstr>Plominski zaljev</vt:lpstr>
      <vt:lpstr>Copacabana</vt:lpstr>
      <vt:lpstr>KRAJ :D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PLOMIN</dc:title>
  <dc:creator>Profesor</dc:creator>
  <cp:lastModifiedBy>Ivan Grđan</cp:lastModifiedBy>
  <cp:revision>20</cp:revision>
  <dcterms:created xsi:type="dcterms:W3CDTF">2013-04-29T07:46:04Z</dcterms:created>
  <dcterms:modified xsi:type="dcterms:W3CDTF">2013-05-06T09:12:42Z</dcterms:modified>
</cp:coreProperties>
</file>