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7443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012813-C479-4C2D-97AA-E0AC741171C4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3.1 Baze podataka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52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0" y="2412768"/>
            <a:ext cx="7735380" cy="331516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prozora MS Access 2010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41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535063" cy="359142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 smtClean="0"/>
              <a:t>Izrada baze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23528" y="5661247"/>
            <a:ext cx="86912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 smtClean="0"/>
              <a:t>Klik na gumb </a:t>
            </a:r>
            <a:r>
              <a:rPr lang="hr-HR" i="1" dirty="0" smtClean="0"/>
              <a:t>Stvori </a:t>
            </a:r>
            <a:r>
              <a:rPr lang="hr-HR" dirty="0" smtClean="0"/>
              <a:t> - u lijevom navigacijskom oknu bit će kreirana nova tablica</a:t>
            </a:r>
          </a:p>
          <a:p>
            <a:pPr marL="342900" indent="-342900">
              <a:buAutoNum type="arabicPeriod"/>
            </a:pPr>
            <a:r>
              <a:rPr lang="hr-HR" dirty="0" smtClean="0"/>
              <a:t>Klik na </a:t>
            </a:r>
            <a:r>
              <a:rPr lang="hr-HR" i="1" dirty="0" smtClean="0"/>
              <a:t>Prikaz dizajna </a:t>
            </a:r>
            <a:r>
              <a:rPr lang="hr-HR" dirty="0" smtClean="0"/>
              <a:t>– otvorit će se dijaloški okvir </a:t>
            </a:r>
            <a:r>
              <a:rPr lang="hr-HR" i="1" dirty="0" smtClean="0"/>
              <a:t>Spremi kao </a:t>
            </a:r>
            <a:r>
              <a:rPr lang="hr-HR" dirty="0" smtClean="0"/>
              <a:t>– upisujemo naziv tablice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71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268760"/>
            <a:ext cx="2567136" cy="4525963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 smtClean="0"/>
              <a:t>nakon spremanja tablice otvorit će se prikaz </a:t>
            </a:r>
            <a:r>
              <a:rPr lang="hr-HR" sz="2000" b="1" dirty="0" smtClean="0"/>
              <a:t>Dizajn </a:t>
            </a:r>
            <a:r>
              <a:rPr lang="hr-HR" sz="2000" b="1" dirty="0" smtClean="0"/>
              <a:t>tablice</a:t>
            </a:r>
          </a:p>
          <a:p>
            <a:pPr marL="109728" indent="0">
              <a:buNone/>
            </a:pPr>
            <a:endParaRPr lang="hr-HR" sz="2000" b="1" dirty="0" smtClean="0"/>
          </a:p>
          <a:p>
            <a:r>
              <a:rPr lang="hr-HR" sz="2000" b="1" dirty="0" smtClean="0"/>
              <a:t>ID </a:t>
            </a:r>
            <a:r>
              <a:rPr lang="hr-HR" sz="2000" dirty="0" smtClean="0"/>
              <a:t>prvo polje tablice već je kreirano i postavljen je na njega </a:t>
            </a:r>
            <a:r>
              <a:rPr lang="hr-HR" sz="2000" b="1" dirty="0" smtClean="0"/>
              <a:t>primarni ključ </a:t>
            </a:r>
            <a:r>
              <a:rPr lang="hr-HR" sz="2000" dirty="0" smtClean="0"/>
              <a:t>(identifikator), koji jednoznačno određuje svaki </a:t>
            </a:r>
            <a:r>
              <a:rPr lang="hr-HR" sz="2000" dirty="0" smtClean="0"/>
              <a:t>slog</a:t>
            </a:r>
          </a:p>
          <a:p>
            <a:pPr marL="109728" indent="0">
              <a:buNone/>
            </a:pPr>
            <a:endParaRPr lang="hr-HR" sz="2000" dirty="0" smtClean="0"/>
          </a:p>
          <a:p>
            <a:r>
              <a:rPr lang="hr-HR" sz="2000" dirty="0" smtClean="0"/>
              <a:t>u današnjim bazama često je identifikator  OIB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6217840" cy="431339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39552" y="5859220"/>
            <a:ext cx="84500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I</a:t>
            </a:r>
            <a:r>
              <a:rPr lang="hr-HR" dirty="0" smtClean="0"/>
              <a:t>spod </a:t>
            </a:r>
            <a:r>
              <a:rPr lang="hr-HR" dirty="0" smtClean="0"/>
              <a:t>polja </a:t>
            </a:r>
            <a:r>
              <a:rPr lang="hr-HR" b="1" dirty="0" smtClean="0"/>
              <a:t>ID</a:t>
            </a:r>
            <a:r>
              <a:rPr lang="hr-HR" dirty="0" smtClean="0"/>
              <a:t> možemo kreirati nova polja (npr. </a:t>
            </a:r>
            <a:r>
              <a:rPr lang="hr-HR" i="1" dirty="0" smtClean="0"/>
              <a:t>Ime</a:t>
            </a:r>
            <a:r>
              <a:rPr lang="hr-HR" dirty="0" smtClean="0"/>
              <a:t>), birati vrstu podataka (npr. </a:t>
            </a:r>
            <a:r>
              <a:rPr lang="hr-HR" i="1" dirty="0" smtClean="0"/>
              <a:t>Tekst</a:t>
            </a:r>
            <a:r>
              <a:rPr lang="hr-HR" dirty="0" smtClean="0"/>
              <a:t>)</a:t>
            </a:r>
          </a:p>
          <a:p>
            <a:r>
              <a:rPr lang="hr-HR" dirty="0" smtClean="0"/>
              <a:t>koje će polja sadržavati, te ukoliko želimo dodati i opis polja (npr. </a:t>
            </a:r>
            <a:r>
              <a:rPr lang="hr-HR" i="1" dirty="0" smtClean="0"/>
              <a:t>Polje ime učenika</a:t>
            </a:r>
            <a:r>
              <a:rPr lang="hr-HR" dirty="0" smtClean="0"/>
              <a:t>).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0005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27687" cy="424499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 smtClean="0"/>
              <a:t>Unos podataka u bazu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23528" y="6093296"/>
            <a:ext cx="8315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/>
              <a:t>Kada smo dodali sva polja i odredili njihova svojstva, kliknimo na gumb</a:t>
            </a:r>
            <a:r>
              <a:rPr lang="hr-HR" i="1" dirty="0" smtClean="0"/>
              <a:t> Prikaz</a:t>
            </a:r>
            <a:r>
              <a:rPr lang="hr-HR" dirty="0" smtClean="0"/>
              <a:t>, te na </a:t>
            </a:r>
          </a:p>
          <a:p>
            <a:r>
              <a:rPr lang="hr-HR" dirty="0" smtClean="0"/>
              <a:t>gumb </a:t>
            </a:r>
            <a:r>
              <a:rPr lang="hr-HR" i="1" dirty="0" smtClean="0"/>
              <a:t>Da</a:t>
            </a:r>
            <a:r>
              <a:rPr lang="hr-HR" dirty="0" smtClean="0"/>
              <a:t> u ponuđenom dijaloškom okviru, kako bismo spremili promjene u tablici.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43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229600" cy="252363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Unos podataka pomoću tablice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00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Baza podataka </a:t>
            </a:r>
            <a:r>
              <a:rPr lang="hr-HR" dirty="0"/>
              <a:t> – organizirana zbirka podataka.</a:t>
            </a:r>
          </a:p>
          <a:p>
            <a:r>
              <a:rPr lang="hr-HR" b="1" dirty="0"/>
              <a:t>Tablica podataka u bazi </a:t>
            </a:r>
            <a:r>
              <a:rPr lang="hr-HR" dirty="0"/>
              <a:t> – osnovni objekt baze podataka. Njezine stupce nazivamo </a:t>
            </a:r>
            <a:r>
              <a:rPr lang="hr-HR" i="1" dirty="0"/>
              <a:t>Polja</a:t>
            </a:r>
            <a:r>
              <a:rPr lang="hr-HR" dirty="0"/>
              <a:t>, a redove </a:t>
            </a:r>
            <a:r>
              <a:rPr lang="hr-HR" i="1" dirty="0"/>
              <a:t>Zapisi</a:t>
            </a:r>
            <a:r>
              <a:rPr lang="hr-HR" dirty="0"/>
              <a:t>.</a:t>
            </a:r>
          </a:p>
          <a:p>
            <a:r>
              <a:rPr lang="hr-HR" b="1" dirty="0"/>
              <a:t>Upis u polja tablice</a:t>
            </a:r>
            <a:r>
              <a:rPr lang="hr-HR" dirty="0"/>
              <a:t>  –  unos podataka u tablice baze. Polja (stupci), sadrže istovrsne podatke za sve zapise (redove) baze.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pojmovi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32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Što su baze podataka?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Što su računalne baze podataka?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Kako nazivamo osnovni objekt baze?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Što je polje?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Kako nazivamo redak u bazi?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Kako nazivamo jednostavne baze podataka zapisane u jednoj tablici?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Što su relacijske baze podataka?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Koje polje možemo izabrati za identifikator (primarni ključ) baze?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Kako se zove program iz MS Office paketa namijenjen radu s bazama podataka?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69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dobro organizirana zbirka podataka</a:t>
            </a:r>
          </a:p>
          <a:p>
            <a:r>
              <a:rPr lang="hr-HR" b="1" dirty="0" smtClean="0"/>
              <a:t>računalna baza podataka </a:t>
            </a:r>
            <a:r>
              <a:rPr lang="hr-HR" dirty="0" smtClean="0"/>
              <a:t>izrađena je na računalu pomoću nekog od programa namijenjenog za tu svrhu</a:t>
            </a:r>
          </a:p>
          <a:p>
            <a:pPr lvl="1"/>
            <a:r>
              <a:rPr lang="hr-HR" dirty="0" smtClean="0"/>
              <a:t>naučit ćemo osnove programa MS Access 2010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Baza podataka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31228"/>
            <a:ext cx="1800200" cy="1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telefonski imenik s pretplatnicima, adresama i brojevima</a:t>
            </a:r>
          </a:p>
          <a:p>
            <a:r>
              <a:rPr lang="hr-HR" sz="2400" dirty="0" smtClean="0"/>
              <a:t>knjižnica s popisanim knjigama, autorima, godini izdanja</a:t>
            </a:r>
          </a:p>
          <a:p>
            <a:r>
              <a:rPr lang="hr-HR" sz="2400" dirty="0" smtClean="0"/>
              <a:t>matični ured, knjiga rođenih, vjenčanih i umrlih</a:t>
            </a:r>
          </a:p>
          <a:p>
            <a:r>
              <a:rPr lang="hr-HR" sz="2400" dirty="0" smtClean="0"/>
              <a:t>baza učenika škole, sa svim osobnim podacima, ocjenama</a:t>
            </a:r>
          </a:p>
          <a:p>
            <a:r>
              <a:rPr lang="hr-HR" sz="2400" dirty="0" smtClean="0"/>
              <a:t>baza zaposlenika tvrtke</a:t>
            </a:r>
          </a:p>
          <a:p>
            <a:r>
              <a:rPr lang="hr-HR" sz="2400" dirty="0" smtClean="0"/>
              <a:t>baza klijenata banke, sa osobnim podacima, stanjima računa</a:t>
            </a:r>
          </a:p>
          <a:p>
            <a:r>
              <a:rPr lang="hr-HR" sz="2400" dirty="0" smtClean="0"/>
              <a:t>baza registriranih vozila, s podacima o vlasniku, datumu isteka registracije</a:t>
            </a:r>
          </a:p>
          <a:p>
            <a:r>
              <a:rPr lang="hr-HR" sz="2400" dirty="0" smtClean="0"/>
              <a:t>skladište rezervnih dijelova</a:t>
            </a:r>
          </a:p>
          <a:p>
            <a:r>
              <a:rPr lang="hr-HR" sz="2400" dirty="0" smtClean="0"/>
              <a:t>baza TV pretplatnika, baza potrošača el. energije, vode …</a:t>
            </a:r>
            <a:endParaRPr lang="hr-HR" sz="24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računalnih baza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09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Tablice</a:t>
            </a:r>
          </a:p>
          <a:p>
            <a:r>
              <a:rPr lang="hr-HR" dirty="0" smtClean="0"/>
              <a:t>Upiti</a:t>
            </a:r>
          </a:p>
          <a:p>
            <a:r>
              <a:rPr lang="hr-HR" dirty="0" smtClean="0"/>
              <a:t>Obrasci</a:t>
            </a:r>
          </a:p>
          <a:p>
            <a:r>
              <a:rPr lang="hr-HR" dirty="0" smtClean="0"/>
              <a:t>Izvješća</a:t>
            </a:r>
          </a:p>
          <a:p>
            <a:r>
              <a:rPr lang="hr-HR" dirty="0" smtClean="0"/>
              <a:t>Makronaredbe</a:t>
            </a:r>
          </a:p>
          <a:p>
            <a:r>
              <a:rPr lang="hr-HR" dirty="0" smtClean="0"/>
              <a:t>Moduli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Objekti baze podataka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54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607" cy="748679"/>
          </a:xfrm>
        </p:spPr>
        <p:txBody>
          <a:bodyPr>
            <a:normAutofit/>
          </a:bodyPr>
          <a:lstStyle/>
          <a:p>
            <a:r>
              <a:rPr lang="hr-HR" dirty="0" smtClean="0"/>
              <a:t>svaka tablica ima stupce i redove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782960"/>
          </a:xfrm>
        </p:spPr>
        <p:txBody>
          <a:bodyPr/>
          <a:lstStyle/>
          <a:p>
            <a:r>
              <a:rPr lang="hr-HR" dirty="0" smtClean="0"/>
              <a:t>Tablica – osnovni objekt baze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65538"/>
            <a:ext cx="6241265" cy="367414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746190" y="2204864"/>
            <a:ext cx="35893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b="1" dirty="0" smtClean="0"/>
              <a:t>Polje</a:t>
            </a:r>
            <a:r>
              <a:rPr lang="hr-HR" dirty="0" smtClean="0"/>
              <a:t> – stupac u tablici baze, sadrži </a:t>
            </a:r>
          </a:p>
          <a:p>
            <a:r>
              <a:rPr lang="hr-HR" dirty="0" smtClean="0"/>
              <a:t>istovrsne podatke o subjektima baze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05710" y="4293096"/>
            <a:ext cx="23042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Zapis</a:t>
            </a:r>
            <a:r>
              <a:rPr lang="hr-HR" dirty="0" smtClean="0"/>
              <a:t> (Slog) – redak u tablici baze, sadrže sve podatke o jednom subjektu baze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1559" y="6209425"/>
            <a:ext cx="7867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 smtClean="0"/>
              <a:t>Identifikator (ID) </a:t>
            </a:r>
            <a:r>
              <a:rPr lang="hr-HR" dirty="0" smtClean="0"/>
              <a:t>– jedno od polja baze u kojemu su podaci jednoznačno određeni.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40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376265"/>
          </a:xfrm>
        </p:spPr>
        <p:txBody>
          <a:bodyPr>
            <a:normAutofit/>
          </a:bodyPr>
          <a:lstStyle/>
          <a:p>
            <a:r>
              <a:rPr lang="hr-HR" b="1" dirty="0" smtClean="0"/>
              <a:t>Plošna baza </a:t>
            </a:r>
            <a:r>
              <a:rPr lang="hr-HR" dirty="0" smtClean="0"/>
              <a:t>– jednostavna tablica u koju pohranjujemo podatke, npr. Excelova tablica.</a:t>
            </a:r>
          </a:p>
          <a:p>
            <a:r>
              <a:rPr lang="hr-HR" b="1" dirty="0" smtClean="0"/>
              <a:t>Relacijska baza podataka </a:t>
            </a:r>
            <a:r>
              <a:rPr lang="hr-HR" dirty="0" smtClean="0"/>
              <a:t>– više jednostavnih tablica međusobno povezanih odnosima (relacijama).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 smtClean="0"/>
              <a:t>Vrste računalnih baza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3056"/>
            <a:ext cx="5906325" cy="221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259632" y="6196662"/>
            <a:ext cx="689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Tri jednostavne tablice: </a:t>
            </a:r>
            <a:r>
              <a:rPr lang="hr-HR" b="1" dirty="0" smtClean="0"/>
              <a:t>Mjesto, Učenik </a:t>
            </a:r>
            <a:r>
              <a:rPr lang="hr-HR" dirty="0" smtClean="0"/>
              <a:t>i </a:t>
            </a:r>
            <a:r>
              <a:rPr lang="hr-HR" b="1" dirty="0" smtClean="0"/>
              <a:t>Razred</a:t>
            </a:r>
            <a:r>
              <a:rPr lang="hr-HR" dirty="0" smtClean="0"/>
              <a:t>, međusobno povezane.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2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30682"/>
            <a:ext cx="1944216" cy="2219577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3"/>
            <a:ext cx="8280920" cy="2952328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jedan od programa Office paketa za izradu i rad s računalnim bazama podataka</a:t>
            </a:r>
          </a:p>
          <a:p>
            <a:pPr algn="l"/>
            <a:r>
              <a:rPr lang="hr-HR" dirty="0" smtClean="0"/>
              <a:t>Accessov dokument je baza podataka</a:t>
            </a:r>
          </a:p>
          <a:p>
            <a:pPr algn="l"/>
            <a:r>
              <a:rPr lang="hr-HR" dirty="0" smtClean="0"/>
              <a:t>naziv dokumenta određujemo sami, a nastavak imena datoteke je .</a:t>
            </a:r>
            <a:r>
              <a:rPr lang="hr-HR" b="1" dirty="0" smtClean="0"/>
              <a:t>accdb</a:t>
            </a:r>
          </a:p>
          <a:p>
            <a:pPr algn="l"/>
            <a:r>
              <a:rPr lang="hr-HR" dirty="0" smtClean="0"/>
              <a:t>npr. </a:t>
            </a:r>
            <a:r>
              <a:rPr lang="hr-HR" b="1" dirty="0" smtClean="0"/>
              <a:t>Škola.accdb</a:t>
            </a: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26976"/>
          </a:xfrm>
        </p:spPr>
        <p:txBody>
          <a:bodyPr/>
          <a:lstStyle/>
          <a:p>
            <a:r>
              <a:rPr lang="hr-HR" dirty="0" smtClean="0"/>
              <a:t>Microsoft Access 2010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01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400600" cy="371665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26976"/>
          </a:xfrm>
        </p:spPr>
        <p:txBody>
          <a:bodyPr/>
          <a:lstStyle/>
          <a:p>
            <a:r>
              <a:rPr lang="hr-HR" dirty="0" smtClean="0"/>
              <a:t>Početni zaslon Accessa - </a:t>
            </a:r>
            <a:r>
              <a:rPr lang="hr-HR" dirty="0"/>
              <a:t>B</a:t>
            </a:r>
            <a:r>
              <a:rPr lang="hr-HR" dirty="0" smtClean="0"/>
              <a:t>ackstage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39552" y="5698122"/>
            <a:ext cx="81716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/>
              <a:t>Zadani predložak je prazna baza podataka, tako da je pri kreiranju nove baze dovoljno</a:t>
            </a:r>
          </a:p>
          <a:p>
            <a:r>
              <a:rPr lang="hr-HR" dirty="0" smtClean="0"/>
              <a:t>upisati naziv datoteke (u koju će biti spremljena baza) te odabrati mapu na spremniku.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72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6295" y="1738138"/>
            <a:ext cx="8229600" cy="1684784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od verzije MS Access 2007, umjesto alatnih traka, na vrhu prozora postavljena je Vrpca.</a:t>
            </a:r>
          </a:p>
          <a:p>
            <a:r>
              <a:rPr lang="hr-HR" b="1" dirty="0" smtClean="0"/>
              <a:t>Vrpca</a:t>
            </a:r>
            <a:r>
              <a:rPr lang="hr-HR" dirty="0" smtClean="0"/>
              <a:t> je zbirka kartica koje sadržavaju grupe naredbenih gumba, organizirane prema obilježjima i funkcijama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 smtClean="0"/>
              <a:t>Vrpce u MS Accessu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41855"/>
            <a:ext cx="8604448" cy="2645011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51029" y="6086866"/>
            <a:ext cx="863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Glavne kartice vrpce su Datoteka, Polazno, Stvaranje, Vanjski podaci i Alati baze podataka.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3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P8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MP8</Template>
  <TotalTime>183</TotalTime>
  <Words>626</Words>
  <Application>Microsoft Office PowerPoint</Application>
  <PresentationFormat>Prikaz na zaslonu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MP8</vt:lpstr>
      <vt:lpstr>3.1 Baze podataka</vt:lpstr>
      <vt:lpstr>Baza podataka</vt:lpstr>
      <vt:lpstr>Primjeri računalnih baza</vt:lpstr>
      <vt:lpstr>Objekti baze podataka</vt:lpstr>
      <vt:lpstr>Tablica – osnovni objekt baze</vt:lpstr>
      <vt:lpstr>Vrste računalnih baza</vt:lpstr>
      <vt:lpstr>Microsoft Access 2010</vt:lpstr>
      <vt:lpstr>Početni zaslon Accessa - Backstage</vt:lpstr>
      <vt:lpstr>Vrpce u MS Accessu</vt:lpstr>
      <vt:lpstr>Izgled prozora MS Access 2010</vt:lpstr>
      <vt:lpstr>Izrada baze</vt:lpstr>
      <vt:lpstr>PowerPointova prezentacija</vt:lpstr>
      <vt:lpstr>Unos podataka u bazu</vt:lpstr>
      <vt:lpstr>Unos podataka pomoću tablice</vt:lpstr>
      <vt:lpstr>Ključni pojmovi</vt:lpstr>
      <vt:lpstr>Pitanja za ponavljanje</vt:lpstr>
    </vt:vector>
  </TitlesOfParts>
  <Company>Zrinus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 podataka</dc:title>
  <dc:creator>Stanko Leko</dc:creator>
  <cp:lastModifiedBy>Stanko Leko</cp:lastModifiedBy>
  <cp:revision>20</cp:revision>
  <dcterms:created xsi:type="dcterms:W3CDTF">2013-11-23T13:05:00Z</dcterms:created>
  <dcterms:modified xsi:type="dcterms:W3CDTF">2014-05-13T16:31:58Z</dcterms:modified>
</cp:coreProperties>
</file>